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8" r:id="rId3"/>
    <p:sldId id="259" r:id="rId4"/>
    <p:sldId id="261" r:id="rId5"/>
    <p:sldId id="262" r:id="rId6"/>
    <p:sldId id="265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D371-6D19-415A-8BF8-6E63A301BC14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70476-DB7E-4174-B964-DF275ED7F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FB5F2-5568-4303-9077-5B4FF17BEED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098A2-227A-439A-8E49-FF70A58DC53D}" type="slidenum">
              <a:rPr lang="en-US"/>
              <a:pPr/>
              <a:t>10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029AB-03B4-4112-BB78-2DE77F33E205}" type="slidenum">
              <a:rPr lang="en-US"/>
              <a:pPr/>
              <a:t>11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EE0E9-B5D8-454F-AAE4-FDBC9AF886B4}" type="slidenum">
              <a:rPr lang="en-US"/>
              <a:pPr/>
              <a:t>2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BCA62-1BCC-4725-A765-516459432199}" type="slidenum">
              <a:rPr lang="en-US"/>
              <a:pPr/>
              <a:t>3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8E8F2-39B1-412F-B992-AB586040E105}" type="slidenum">
              <a:rPr lang="en-US"/>
              <a:pPr/>
              <a:t>4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D53AB-E7E9-493A-A3B0-3F58B1E633DD}" type="slidenum">
              <a:rPr lang="en-US"/>
              <a:pPr/>
              <a:t>5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F5A5D-0B3B-40A8-B303-DEBBE879138C}" type="slidenum">
              <a:rPr lang="en-US"/>
              <a:pPr/>
              <a:t>6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15D0C-F13E-4A0E-9A63-A1C9356CDFFD}" type="slidenum">
              <a:rPr lang="en-US"/>
              <a:pPr/>
              <a:t>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3E62-C889-400B-B231-F2227A9FA13F}" type="slidenum">
              <a:rPr lang="en-US"/>
              <a:pPr/>
              <a:t>8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A019B-59D2-4054-B206-3E324B316468}" type="slidenum">
              <a:rPr lang="en-US"/>
              <a:pPr/>
              <a:t>9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FD58-4365-4294-A920-2128D82168FB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2984-EE37-4E24-8017-261842069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3" name="Line 1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7415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7416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453438" cy="10334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 smtClean="0"/>
              <a:t>Chapter 11: Trigonometric Identities and Equations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574800"/>
            <a:ext cx="876300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11.1	Trigonometric Identities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11.2	Addition and Subtraction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11.3	Double-Angle, Half-Angle, and Product-Sum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11.4	Inverse Trigonometric Functions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11.5	Trigonometric Equations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5275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95277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95278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408988" cy="10287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an Equation that Involves </a:t>
            </a:r>
            <a:r>
              <a:rPr lang="en-US" sz="3200" dirty="0" smtClean="0"/>
              <a:t>Squaring </a:t>
            </a:r>
            <a:r>
              <a:rPr lang="en-US" sz="3200" dirty="0"/>
              <a:t>Both Sides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Solve tan 3</a:t>
            </a:r>
            <a:r>
              <a:rPr lang="en-US" sz="2800" i="1" dirty="0"/>
              <a:t>x</a:t>
            </a:r>
            <a:r>
              <a:rPr lang="en-US" sz="2800" dirty="0"/>
              <a:t> + sec 3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dirty="0" smtClean="0"/>
              <a:t>2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>
                <a:sym typeface="Symbol" pitchFamily="18" charset="2"/>
              </a:rPr>
              <a:t>Solution</a:t>
            </a:r>
            <a:r>
              <a:rPr lang="en-US" sz="2800" dirty="0">
                <a:sym typeface="Symbol" pitchFamily="18" charset="2"/>
              </a:rPr>
              <a:t>	Since the tangent and secant functions are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related by the identity 1 + tan</a:t>
            </a:r>
            <a:r>
              <a:rPr lang="en-US" sz="2800" baseline="30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>
                <a:sym typeface="Symbol" pitchFamily="18" charset="2"/>
              </a:rPr>
              <a:t> = sec</a:t>
            </a:r>
            <a:r>
              <a:rPr lang="en-US" sz="2800" baseline="30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>
                <a:sym typeface="Symbol" pitchFamily="18" charset="2"/>
              </a:rPr>
              <a:t> , we begin by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expressing everything in terms of secant.</a:t>
            </a:r>
            <a:endParaRPr lang="en-US" sz="2800" b="1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b="1" dirty="0"/>
          </a:p>
        </p:txBody>
      </p:sp>
      <p:graphicFrame>
        <p:nvGraphicFramePr>
          <p:cNvPr id="395269" name="Object 5"/>
          <p:cNvGraphicFramePr>
            <a:graphicFrameLocks noChangeAspect="1"/>
          </p:cNvGraphicFramePr>
          <p:nvPr/>
        </p:nvGraphicFramePr>
        <p:xfrm>
          <a:off x="381000" y="3200400"/>
          <a:ext cx="3814763" cy="600075"/>
        </p:xfrm>
        <a:graphic>
          <a:graphicData uri="http://schemas.openxmlformats.org/presentationml/2006/ole">
            <p:oleObj spid="_x0000_s13314" name="Equation" r:id="rId4" imgW="1130040" imgH="177480" progId="Equation.3">
              <p:embed/>
            </p:oleObj>
          </a:graphicData>
        </a:graphic>
      </p:graphicFrame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6705600" y="4648200"/>
            <a:ext cx="229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Square both sides.</a:t>
            </a: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7250113" y="5257800"/>
            <a:ext cx="1893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Replace tan</a:t>
            </a:r>
            <a:r>
              <a:rPr lang="en-US" sz="2000" baseline="30000" dirty="0"/>
              <a:t>2</a:t>
            </a:r>
            <a:r>
              <a:rPr lang="en-US" sz="2000" dirty="0"/>
              <a:t> 3</a:t>
            </a:r>
            <a:r>
              <a:rPr lang="en-US" sz="2000" i="1" dirty="0"/>
              <a:t>x</a:t>
            </a:r>
            <a:r>
              <a:rPr lang="en-US" sz="2000" dirty="0"/>
              <a:t> with</a:t>
            </a:r>
          </a:p>
          <a:p>
            <a:r>
              <a:rPr lang="en-US" sz="2000" dirty="0"/>
              <a:t>sec</a:t>
            </a:r>
            <a:r>
              <a:rPr lang="en-US" sz="2000" baseline="30000" dirty="0"/>
              <a:t>2</a:t>
            </a:r>
            <a:r>
              <a:rPr lang="en-US" sz="2000" dirty="0"/>
              <a:t> 3</a:t>
            </a:r>
            <a:r>
              <a:rPr lang="en-US" sz="2000" i="1" dirty="0"/>
              <a:t>x</a:t>
            </a:r>
            <a:r>
              <a:rPr lang="en-US" sz="2000" dirty="0"/>
              <a:t> – 1.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81000" y="3810000"/>
          <a:ext cx="3814763" cy="600075"/>
        </p:xfrm>
        <a:graphic>
          <a:graphicData uri="http://schemas.openxmlformats.org/presentationml/2006/ole">
            <p:oleObj spid="_x0000_s13315" name="Equation" r:id="rId5" imgW="1130040" imgH="17748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81000" y="4495800"/>
          <a:ext cx="6257925" cy="685800"/>
        </p:xfrm>
        <a:graphic>
          <a:graphicData uri="http://schemas.openxmlformats.org/presentationml/2006/ole">
            <p:oleObj spid="_x0000_s13316" name="Equation" r:id="rId6" imgW="1854000" imgH="20304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81000" y="5257800"/>
          <a:ext cx="6858000" cy="685800"/>
        </p:xfrm>
        <a:graphic>
          <a:graphicData uri="http://schemas.openxmlformats.org/presentationml/2006/ole">
            <p:oleObj spid="_x0000_s13317" name="Equation" r:id="rId7" imgW="20318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0" grpId="0"/>
      <p:bldP spid="3952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7320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97322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97323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442325" cy="10287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an Equation that Involves </a:t>
            </a:r>
            <a:r>
              <a:rPr lang="en-US" sz="3200" dirty="0" smtClean="0"/>
              <a:t>Squaring </a:t>
            </a:r>
            <a:r>
              <a:rPr lang="en-US" sz="3200" dirty="0"/>
              <a:t>Both Sides</a:t>
            </a:r>
          </a:p>
        </p:txBody>
      </p:sp>
      <p:graphicFrame>
        <p:nvGraphicFramePr>
          <p:cNvPr id="397316" name="Object 4"/>
          <p:cNvGraphicFramePr>
            <a:graphicFrameLocks noChangeAspect="1"/>
          </p:cNvGraphicFramePr>
          <p:nvPr/>
        </p:nvGraphicFramePr>
        <p:xfrm>
          <a:off x="381000" y="1219200"/>
          <a:ext cx="5506060" cy="550606"/>
        </p:xfrm>
        <a:graphic>
          <a:graphicData uri="http://schemas.openxmlformats.org/presentationml/2006/ole">
            <p:oleObj spid="_x0000_s14338" name="Equation" r:id="rId4" imgW="2031840" imgH="20304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28800" y="1828800"/>
          <a:ext cx="2512144" cy="481781"/>
        </p:xfrm>
        <a:graphic>
          <a:graphicData uri="http://schemas.openxmlformats.org/presentationml/2006/ole">
            <p:oleObj spid="_x0000_s14339" name="Equation" r:id="rId5" imgW="927000" imgH="1774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990600" y="2209800"/>
          <a:ext cx="1789471" cy="1066800"/>
        </p:xfrm>
        <a:graphic>
          <a:graphicData uri="http://schemas.openxmlformats.org/presentationml/2006/ole">
            <p:oleObj spid="_x0000_s14340" name="Equation" r:id="rId6" imgW="660240" imgH="39348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914400" y="3200400"/>
          <a:ext cx="1892710" cy="1066800"/>
        </p:xfrm>
        <a:graphic>
          <a:graphicData uri="http://schemas.openxmlformats.org/presentationml/2006/ole">
            <p:oleObj spid="_x0000_s14341" name="Equation" r:id="rId7" imgW="698400" imgH="3934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990600" y="4267200"/>
          <a:ext cx="1823884" cy="1066800"/>
        </p:xfrm>
        <a:graphic>
          <a:graphicData uri="http://schemas.openxmlformats.org/presentationml/2006/ole">
            <p:oleObj spid="_x0000_s14342" name="Equation" r:id="rId8" imgW="67284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676400" y="5334000"/>
          <a:ext cx="2443162" cy="1169988"/>
        </p:xfrm>
        <a:graphic>
          <a:graphicData uri="http://schemas.openxmlformats.org/presentationml/2006/ole">
            <p:oleObj spid="_x0000_s14343" name="Equation" r:id="rId9" imgW="901440" imgH="43164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876800" y="1828800"/>
          <a:ext cx="3784600" cy="1789112"/>
        </p:xfrm>
        <a:graphic>
          <a:graphicData uri="http://schemas.openxmlformats.org/presentationml/2006/ole">
            <p:oleObj spid="_x0000_s14344" name="Equation" r:id="rId10" imgW="1396800" imgH="660240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5029200" y="3581400"/>
          <a:ext cx="3371850" cy="1651000"/>
        </p:xfrm>
        <a:graphic>
          <a:graphicData uri="http://schemas.openxmlformats.org/presentationml/2006/ole">
            <p:oleObj spid="_x0000_s14345" name="Equation" r:id="rId11" imgW="1244520" imgH="60948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5029200" y="5205412"/>
          <a:ext cx="3475037" cy="1652588"/>
        </p:xfrm>
        <a:graphic>
          <a:graphicData uri="http://schemas.openxmlformats.org/presentationml/2006/ole">
            <p:oleObj spid="_x0000_s14347" name="Equation" r:id="rId12" imgW="128268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6603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66605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66606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28050" cy="585787"/>
          </a:xfrm>
        </p:spPr>
        <p:txBody>
          <a:bodyPr>
            <a:normAutofit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Trigonometric </a:t>
            </a:r>
            <a:r>
              <a:rPr lang="en-US" sz="3200" dirty="0" smtClean="0"/>
              <a:t>Equations</a:t>
            </a:r>
            <a:endParaRPr lang="en-US" sz="32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686800" cy="1828800"/>
          </a:xfrm>
        </p:spPr>
        <p:txBody>
          <a:bodyPr>
            <a:normAutofit lnSpcReduction="10000"/>
          </a:bodyPr>
          <a:lstStyle/>
          <a:p>
            <a:pPr defTabSz="339725">
              <a:buNone/>
              <a:tabLst>
                <a:tab pos="1544638" algn="l"/>
              </a:tabLst>
            </a:pPr>
            <a:r>
              <a:rPr lang="en-US" sz="2800" dirty="0"/>
              <a:t>Solving a Trigonometric Equation by Linear Methods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Solve 2 sin 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– 1 = 0 over the interval [0, 2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).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 smtClean="0">
                <a:sym typeface="Symbol" pitchFamily="18" charset="2"/>
              </a:rPr>
              <a:t>Analytic </a:t>
            </a:r>
            <a:r>
              <a:rPr lang="en-US" sz="2400" b="1" dirty="0">
                <a:sym typeface="Symbol" pitchFamily="18" charset="2"/>
              </a:rPr>
              <a:t>Solution</a:t>
            </a:r>
            <a:r>
              <a:rPr lang="en-US" sz="2400" dirty="0">
                <a:sym typeface="Symbol" pitchFamily="18" charset="2"/>
              </a:rPr>
              <a:t>	Since this equation involves the first power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of sin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, it is linear in sin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366598" name="Object 6"/>
          <p:cNvGraphicFramePr>
            <a:graphicFrameLocks noChangeAspect="1"/>
          </p:cNvGraphicFramePr>
          <p:nvPr/>
        </p:nvGraphicFramePr>
        <p:xfrm>
          <a:off x="609600" y="2438400"/>
          <a:ext cx="2343462" cy="2133600"/>
        </p:xfrm>
        <a:graphic>
          <a:graphicData uri="http://schemas.openxmlformats.org/presentationml/2006/ole">
            <p:oleObj spid="_x0000_s1026" name="Equation" r:id="rId4" imgW="1701720" imgH="15490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48000" y="3505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 pitchFamily="18" charset="2"/>
              </a:rPr>
              <a:t>However, if </a:t>
            </a:r>
            <a:r>
              <a:rPr lang="en-US" sz="2400" dirty="0" smtClean="0">
                <a:sym typeface="Symbol" pitchFamily="18" charset="2"/>
              </a:rPr>
              <a:t>we do not restrict the domain </a:t>
            </a:r>
            <a:r>
              <a:rPr lang="en-US" sz="2400" dirty="0" smtClean="0">
                <a:sym typeface="Symbol" pitchFamily="18" charset="2"/>
              </a:rPr>
              <a:t>there </a:t>
            </a:r>
            <a:r>
              <a:rPr lang="en-US" sz="2400" dirty="0" smtClean="0">
                <a:sym typeface="Symbol" pitchFamily="18" charset="2"/>
              </a:rPr>
              <a:t>will be an infinite amount of answers since</a:t>
            </a:r>
            <a:r>
              <a:rPr lang="en-US" sz="2400" dirty="0" smtClean="0">
                <a:sym typeface="Symbol" pitchFamily="18" charset="2"/>
              </a:rPr>
              <a:t>:</a:t>
            </a: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for </a:t>
            </a:r>
            <a:r>
              <a:rPr lang="en-US" sz="2400" i="1" dirty="0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any integer.</a:t>
            </a:r>
            <a:endParaRPr lang="en-US" sz="2400" dirty="0" smtClean="0"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4568" y="2438400"/>
            <a:ext cx="6119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</a:t>
            </a:r>
            <a:r>
              <a:rPr lang="en-US" sz="2400" i="1" dirty="0" smtClean="0"/>
              <a:t>x</a:t>
            </a:r>
            <a:r>
              <a:rPr lang="en-US" sz="2400" dirty="0" smtClean="0"/>
              <a:t> values that satisfy sin </a:t>
            </a:r>
            <a:r>
              <a:rPr lang="en-US" sz="2400" i="1" dirty="0" smtClean="0"/>
              <a:t>x</a:t>
            </a:r>
            <a:r>
              <a:rPr lang="en-US" sz="2400" dirty="0" smtClean="0"/>
              <a:t> = ½ for                are </a:t>
            </a:r>
            <a:endParaRPr lang="en-US" sz="24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696200" y="2514600"/>
          <a:ext cx="1289050" cy="347663"/>
        </p:xfrm>
        <a:graphic>
          <a:graphicData uri="http://schemas.openxmlformats.org/presentationml/2006/ole">
            <p:oleObj spid="_x0000_s1030" name="Equation" r:id="rId5" imgW="888840" imgH="2286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657600" y="2743200"/>
          <a:ext cx="1798637" cy="698601"/>
        </p:xfrm>
        <a:graphic>
          <a:graphicData uri="http://schemas.openxmlformats.org/presentationml/2006/ole">
            <p:oleObj spid="_x0000_s1031" name="Equation" r:id="rId6" imgW="1511280" imgH="55872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038600" y="4419600"/>
          <a:ext cx="3775075" cy="850900"/>
        </p:xfrm>
        <a:graphic>
          <a:graphicData uri="http://schemas.openxmlformats.org/presentationml/2006/ole">
            <p:oleObj spid="_x0000_s1029" name="Equation" r:id="rId7" imgW="260316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8652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68654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68655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0013"/>
            <a:ext cx="8839200" cy="7381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 Trigonometric Equation </a:t>
            </a:r>
            <a:r>
              <a:rPr lang="en-US" sz="3200" dirty="0" smtClean="0"/>
              <a:t>by Linear </a:t>
            </a:r>
            <a:r>
              <a:rPr lang="en-US" sz="3200" dirty="0"/>
              <a:t>Methods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/>
              <a:t>Graphing Calculator Solution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/>
              <a:t>Graph </a:t>
            </a:r>
            <a:r>
              <a:rPr lang="en-US" sz="2800" i="1"/>
              <a:t>y</a:t>
            </a:r>
            <a:r>
              <a:rPr lang="en-US" sz="2800"/>
              <a:t> = 2 sin </a:t>
            </a:r>
            <a:r>
              <a:rPr lang="en-US" sz="2800" i="1"/>
              <a:t>x</a:t>
            </a:r>
            <a:r>
              <a:rPr lang="en-US" sz="2800"/>
              <a:t> </a:t>
            </a:r>
            <a:r>
              <a:rPr lang="en-US" sz="2800">
                <a:cs typeface="Times New Roman" pitchFamily="18" charset="0"/>
              </a:rPr>
              <a:t>– 1 over the interval [0, 2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].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>
              <a:cs typeface="Times New Roman" pitchFamily="18" charset="0"/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>
                <a:cs typeface="Times New Roman" pitchFamily="18" charset="0"/>
                <a:sym typeface="Symbol" pitchFamily="18" charset="2"/>
              </a:rPr>
              <a:t>The </a:t>
            </a:r>
            <a:r>
              <a:rPr lang="en-US" sz="2800" i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-intercepts have the same decimal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>
                <a:cs typeface="Times New Roman" pitchFamily="18" charset="0"/>
                <a:sym typeface="Symbol" pitchFamily="18" charset="2"/>
              </a:rPr>
              <a:t>approximations as </a:t>
            </a:r>
            <a:endParaRPr lang="en-US" sz="2800"/>
          </a:p>
        </p:txBody>
      </p:sp>
      <p:graphicFrame>
        <p:nvGraphicFramePr>
          <p:cNvPr id="368645" name="Object 5"/>
          <p:cNvGraphicFramePr>
            <a:graphicFrameLocks noChangeAspect="1"/>
          </p:cNvGraphicFramePr>
          <p:nvPr/>
        </p:nvGraphicFramePr>
        <p:xfrm>
          <a:off x="3392488" y="5768975"/>
          <a:ext cx="1219200" cy="431800"/>
        </p:xfrm>
        <a:graphic>
          <a:graphicData uri="http://schemas.openxmlformats.org/presentationml/2006/ole">
            <p:oleObj spid="_x0000_s2050" name="Equation" r:id="rId4" imgW="1218960" imgH="431640" progId="Equation.3">
              <p:embed/>
            </p:oleObj>
          </a:graphicData>
        </a:graphic>
      </p:graphicFrame>
      <p:pic>
        <p:nvPicPr>
          <p:cNvPr id="368647" name="Picture 7" descr="09_33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8300" y="2449513"/>
            <a:ext cx="2435225" cy="2652712"/>
          </a:xfrm>
          <a:prstGeom prst="rect">
            <a:avLst/>
          </a:prstGeom>
          <a:noFill/>
        </p:spPr>
      </p:pic>
      <p:pic>
        <p:nvPicPr>
          <p:cNvPr id="368648" name="Picture 8" descr="09_33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57788" y="2441575"/>
            <a:ext cx="2470150" cy="2690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2748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72750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2751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292975" cy="534988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 Equations Solvable by Factoring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6248400"/>
          </a:xfrm>
        </p:spPr>
        <p:txBody>
          <a:bodyPr>
            <a:normAutofit/>
          </a:bodyPr>
          <a:lstStyle/>
          <a:p>
            <a:pPr defTabSz="339725">
              <a:lnSpc>
                <a:spcPct val="90000"/>
              </a:lnSpc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Solve </a:t>
            </a:r>
            <a:r>
              <a:rPr lang="en-US" sz="2400" dirty="0" smtClean="0"/>
              <a:t>2sin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smtClean="0"/>
              <a:t>– sin </a:t>
            </a:r>
            <a:r>
              <a:rPr lang="en-US" sz="2400" i="1" dirty="0" smtClean="0"/>
              <a:t>x</a:t>
            </a:r>
            <a:r>
              <a:rPr lang="en-US" sz="2400" dirty="0" smtClean="0"/>
              <a:t> – 1 = </a:t>
            </a:r>
            <a:r>
              <a:rPr lang="en-US" sz="2400" dirty="0"/>
              <a:t>0 </a:t>
            </a:r>
            <a:endParaRPr lang="en-US" sz="2400" dirty="0" smtClean="0"/>
          </a:p>
          <a:p>
            <a:pPr defTabSz="339725">
              <a:lnSpc>
                <a:spcPct val="90000"/>
              </a:lnSpc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>
                <a:sym typeface="Symbol" pitchFamily="18" charset="2"/>
              </a:rPr>
              <a:t>Solution</a:t>
            </a:r>
            <a:r>
              <a:rPr lang="en-US" sz="2400" dirty="0">
                <a:sym typeface="Symbol" pitchFamily="18" charset="2"/>
              </a:rPr>
              <a:t>	This equation is </a:t>
            </a:r>
            <a:r>
              <a:rPr lang="en-US" sz="2400" dirty="0" smtClean="0">
                <a:sym typeface="Symbol" pitchFamily="18" charset="2"/>
              </a:rPr>
              <a:t>of quadratic form so: </a:t>
            </a: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 smtClean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>
                <a:sym typeface="Symbol" pitchFamily="18" charset="2"/>
              </a:rPr>
              <a:t>solutions for </a:t>
            </a:r>
            <a:r>
              <a:rPr lang="en-US" sz="2400" dirty="0" smtClean="0">
                <a:sym typeface="Symbol" pitchFamily="18" charset="2"/>
              </a:rPr>
              <a:t>sin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dirty="0" smtClean="0">
                <a:sym typeface="Symbol" pitchFamily="18" charset="2"/>
              </a:rPr>
              <a:t>- ½  in </a:t>
            </a:r>
            <a:r>
              <a:rPr lang="en-US" sz="2400" dirty="0" smtClean="0"/>
              <a:t>[0, 2</a:t>
            </a:r>
            <a:r>
              <a:rPr lang="en-US" sz="2400" dirty="0" smtClean="0">
                <a:sym typeface="Symbol" pitchFamily="18" charset="2"/>
              </a:rPr>
              <a:t>) are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=</a:t>
            </a: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 smtClean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 smtClean="0">
                <a:sym typeface="Symbol" pitchFamily="18" charset="2"/>
              </a:rPr>
              <a:t>The solutions for sin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dirty="0" smtClean="0">
                <a:sym typeface="Symbol" pitchFamily="18" charset="2"/>
              </a:rPr>
              <a:t>1 </a:t>
            </a:r>
            <a:r>
              <a:rPr lang="en-US" sz="2400" dirty="0" smtClean="0">
                <a:sym typeface="Symbol" pitchFamily="18" charset="2"/>
              </a:rPr>
              <a:t>in </a:t>
            </a:r>
            <a:r>
              <a:rPr lang="en-US" sz="2400" dirty="0" smtClean="0"/>
              <a:t>[0, 2</a:t>
            </a:r>
            <a:r>
              <a:rPr lang="en-US" sz="2400" dirty="0" smtClean="0">
                <a:sym typeface="Symbol" pitchFamily="18" charset="2"/>
              </a:rPr>
              <a:t>) </a:t>
            </a:r>
            <a:r>
              <a:rPr lang="en-US" sz="2400" dirty="0" smtClean="0">
                <a:sym typeface="Symbol" pitchFamily="18" charset="2"/>
              </a:rPr>
              <a:t>is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= </a:t>
            </a:r>
            <a:endParaRPr lang="en-US" sz="2400" dirty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 smtClean="0">
              <a:sym typeface="Symbol" pitchFamily="18" charset="2"/>
            </a:endParaRP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 smtClean="0">
                <a:sym typeface="Symbol" pitchFamily="18" charset="2"/>
              </a:rPr>
              <a:t>Thus the solutions are:</a:t>
            </a:r>
          </a:p>
          <a:p>
            <a:pPr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420864" name="Object 1024"/>
          <p:cNvGraphicFramePr>
            <a:graphicFrameLocks noChangeAspect="1"/>
          </p:cNvGraphicFramePr>
          <p:nvPr/>
        </p:nvGraphicFramePr>
        <p:xfrm>
          <a:off x="2438400" y="1447800"/>
          <a:ext cx="3366655" cy="914400"/>
        </p:xfrm>
        <a:graphic>
          <a:graphicData uri="http://schemas.openxmlformats.org/presentationml/2006/ole">
            <p:oleObj spid="_x0000_s4098" name="Equation" r:id="rId4" imgW="2057400" imgH="558720" progId="Equation.3">
              <p:embed/>
            </p:oleObj>
          </a:graphicData>
        </a:graphic>
      </p:graphicFrame>
      <p:graphicFrame>
        <p:nvGraphicFramePr>
          <p:cNvPr id="420865" name="Object 1025"/>
          <p:cNvGraphicFramePr>
            <a:graphicFrameLocks noChangeAspect="1"/>
          </p:cNvGraphicFramePr>
          <p:nvPr/>
        </p:nvGraphicFramePr>
        <p:xfrm>
          <a:off x="1981200" y="2667000"/>
          <a:ext cx="1981200" cy="1255413"/>
        </p:xfrm>
        <a:graphic>
          <a:graphicData uri="http://schemas.openxmlformats.org/presentationml/2006/ole">
            <p:oleObj spid="_x0000_s4099" name="Equation" r:id="rId5" imgW="1282680" imgH="812520" progId="Equation.3">
              <p:embed/>
            </p:oleObj>
          </a:graphicData>
        </a:graphic>
      </p:graphicFrame>
      <p:graphicFrame>
        <p:nvGraphicFramePr>
          <p:cNvPr id="420866" name="Object 1026"/>
          <p:cNvGraphicFramePr>
            <a:graphicFrameLocks noChangeAspect="1"/>
          </p:cNvGraphicFramePr>
          <p:nvPr/>
        </p:nvGraphicFramePr>
        <p:xfrm>
          <a:off x="5791200" y="2590800"/>
          <a:ext cx="1600200" cy="831273"/>
        </p:xfrm>
        <a:graphic>
          <a:graphicData uri="http://schemas.openxmlformats.org/presentationml/2006/ole">
            <p:oleObj spid="_x0000_s4100" name="Equation" r:id="rId6" imgW="977760" imgH="507960" progId="Equation.3">
              <p:embed/>
            </p:oleObj>
          </a:graphicData>
        </a:graphic>
      </p:graphicFrame>
      <p:graphicFrame>
        <p:nvGraphicFramePr>
          <p:cNvPr id="420867" name="Object 1027"/>
          <p:cNvGraphicFramePr>
            <a:graphicFrameLocks noChangeAspect="1"/>
          </p:cNvGraphicFramePr>
          <p:nvPr/>
        </p:nvGraphicFramePr>
        <p:xfrm>
          <a:off x="4343400" y="2895600"/>
          <a:ext cx="501650" cy="369637"/>
        </p:xfrm>
        <a:graphic>
          <a:graphicData uri="http://schemas.openxmlformats.org/presentationml/2006/ole">
            <p:oleObj spid="_x0000_s4101" name="Equation" r:id="rId7" imgW="241200" imgH="177480" progId="Equation.3">
              <p:embed/>
            </p:oleObj>
          </a:graphicData>
        </a:graphic>
      </p:graphicFrame>
      <p:graphicFrame>
        <p:nvGraphicFramePr>
          <p:cNvPr id="420868" name="Object 1028"/>
          <p:cNvGraphicFramePr>
            <a:graphicFrameLocks noChangeAspect="1"/>
          </p:cNvGraphicFramePr>
          <p:nvPr/>
        </p:nvGraphicFramePr>
        <p:xfrm>
          <a:off x="6172200" y="3733800"/>
          <a:ext cx="1662112" cy="831850"/>
        </p:xfrm>
        <a:graphic>
          <a:graphicData uri="http://schemas.openxmlformats.org/presentationml/2006/ole">
            <p:oleObj spid="_x0000_s4102" name="Equation" r:id="rId8" imgW="787320" imgH="3934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562600" y="4343400"/>
          <a:ext cx="482600" cy="831850"/>
        </p:xfrm>
        <a:graphic>
          <a:graphicData uri="http://schemas.openxmlformats.org/presentationml/2006/ole">
            <p:oleObj spid="_x0000_s4103" name="Equation" r:id="rId9" imgW="228600" imgH="393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143000" y="5638800"/>
          <a:ext cx="7083425" cy="1066800"/>
        </p:xfrm>
        <a:graphic>
          <a:graphicData uri="http://schemas.openxmlformats.org/presentationml/2006/ole">
            <p:oleObj spid="_x0000_s4104" name="Equation" r:id="rId10" imgW="26161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2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2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4800" name="Line 16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74802" name="Rectangl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4803" name="Line 19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100013"/>
            <a:ext cx="8572500" cy="6619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 Trigonometric Equation by </a:t>
            </a:r>
            <a:r>
              <a:rPr lang="en-US" sz="3200" dirty="0" smtClean="0"/>
              <a:t>Factoring</a:t>
            </a:r>
            <a:endParaRPr lang="en-US" sz="3200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075237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Solve sin </a:t>
            </a:r>
            <a:r>
              <a:rPr lang="en-US" sz="2800" i="1" dirty="0"/>
              <a:t>x</a:t>
            </a:r>
            <a:r>
              <a:rPr lang="en-US" sz="2800" dirty="0"/>
              <a:t> tan </a:t>
            </a:r>
            <a:r>
              <a:rPr lang="en-US" sz="2800" i="1" dirty="0"/>
              <a:t>x</a:t>
            </a:r>
            <a:r>
              <a:rPr lang="en-US" sz="2800" dirty="0"/>
              <a:t> = sin </a:t>
            </a:r>
            <a:r>
              <a:rPr lang="en-US" sz="2800" i="1" dirty="0" smtClean="0"/>
              <a:t>x</a:t>
            </a:r>
            <a:r>
              <a:rPr lang="en-US" sz="2800" dirty="0" smtClean="0"/>
              <a:t>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</a:t>
            </a:r>
            <a:r>
              <a:rPr lang="en-US" sz="2800" b="1" dirty="0">
                <a:sym typeface="Symbol" pitchFamily="18" charset="2"/>
              </a:rPr>
              <a:t>	</a:t>
            </a:r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421888" name="Object 1024"/>
          <p:cNvGraphicFramePr>
            <a:graphicFrameLocks noChangeAspect="1"/>
          </p:cNvGraphicFramePr>
          <p:nvPr/>
        </p:nvGraphicFramePr>
        <p:xfrm>
          <a:off x="2209800" y="1371600"/>
          <a:ext cx="3983525" cy="1524000"/>
        </p:xfrm>
        <a:graphic>
          <a:graphicData uri="http://schemas.openxmlformats.org/presentationml/2006/ole">
            <p:oleObj spid="_x0000_s5122" name="Equation" r:id="rId4" imgW="3352680" imgH="1282680" progId="Equation.3">
              <p:embed/>
            </p:oleObj>
          </a:graphicData>
        </a:graphic>
      </p:graphicFrame>
      <p:graphicFrame>
        <p:nvGraphicFramePr>
          <p:cNvPr id="421889" name="Object 1025"/>
          <p:cNvGraphicFramePr>
            <a:graphicFrameLocks noChangeAspect="1"/>
          </p:cNvGraphicFramePr>
          <p:nvPr/>
        </p:nvGraphicFramePr>
        <p:xfrm>
          <a:off x="2209800" y="3352800"/>
          <a:ext cx="1206500" cy="317500"/>
        </p:xfrm>
        <a:graphic>
          <a:graphicData uri="http://schemas.openxmlformats.org/presentationml/2006/ole">
            <p:oleObj spid="_x0000_s5123" name="Equation" r:id="rId5" imgW="1206360" imgH="317160" progId="Equation.3">
              <p:embed/>
            </p:oleObj>
          </a:graphicData>
        </a:graphic>
      </p:graphicFrame>
      <p:graphicFrame>
        <p:nvGraphicFramePr>
          <p:cNvPr id="421890" name="Object 1026"/>
          <p:cNvGraphicFramePr>
            <a:graphicFrameLocks noChangeAspect="1"/>
          </p:cNvGraphicFramePr>
          <p:nvPr/>
        </p:nvGraphicFramePr>
        <p:xfrm>
          <a:off x="4191000" y="3352800"/>
          <a:ext cx="3060700" cy="762000"/>
        </p:xfrm>
        <a:graphic>
          <a:graphicData uri="http://schemas.openxmlformats.org/presentationml/2006/ole">
            <p:oleObj spid="_x0000_s5124" name="Equation" r:id="rId6" imgW="3060360" imgH="761760" progId="Equation.3">
              <p:embed/>
            </p:oleObj>
          </a:graphicData>
        </a:graphic>
      </p:graphicFrame>
      <p:graphicFrame>
        <p:nvGraphicFramePr>
          <p:cNvPr id="421891" name="Object 1027"/>
          <p:cNvGraphicFramePr>
            <a:graphicFrameLocks noChangeAspect="1"/>
          </p:cNvGraphicFramePr>
          <p:nvPr/>
        </p:nvGraphicFramePr>
        <p:xfrm>
          <a:off x="990600" y="4114800"/>
          <a:ext cx="7145594" cy="1025525"/>
        </p:xfrm>
        <a:graphic>
          <a:graphicData uri="http://schemas.openxmlformats.org/presentationml/2006/ole">
            <p:oleObj spid="_x0000_s5125" name="Equation" r:id="rId7" imgW="2743200" imgH="393480" progId="Equation.3">
              <p:embed/>
            </p:oleObj>
          </a:graphicData>
        </a:graphic>
      </p:graphicFrame>
      <p:graphicFrame>
        <p:nvGraphicFramePr>
          <p:cNvPr id="421892" name="Object 1028"/>
          <p:cNvGraphicFramePr>
            <a:graphicFrameLocks noChangeAspect="1"/>
          </p:cNvGraphicFramePr>
          <p:nvPr/>
        </p:nvGraphicFramePr>
        <p:xfrm>
          <a:off x="246063" y="4876800"/>
          <a:ext cx="8723312" cy="990600"/>
        </p:xfrm>
        <a:graphic>
          <a:graphicData uri="http://schemas.openxmlformats.org/presentationml/2006/ole">
            <p:oleObj spid="_x0000_s5126" name="Equation" r:id="rId8" imgW="3466800" imgH="393480" progId="Equation.3">
              <p:embed/>
            </p:oleObj>
          </a:graphicData>
        </a:graphic>
      </p:graphicFrame>
      <p:sp>
        <p:nvSpPr>
          <p:cNvPr id="374796" name="Text Box 12"/>
          <p:cNvSpPr txBox="1">
            <a:spLocks noChangeArrowheads="1"/>
          </p:cNvSpPr>
          <p:nvPr/>
        </p:nvSpPr>
        <p:spPr bwMode="auto">
          <a:xfrm>
            <a:off x="457200" y="5943600"/>
            <a:ext cx="804227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Caution 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Avoid dividing both sides by sin </a:t>
            </a:r>
            <a:r>
              <a:rPr lang="en-US" i="1">
                <a:solidFill>
                  <a:schemeClr val="tx1"/>
                </a:solidFill>
                <a:sym typeface="Symbol" pitchFamily="18" charset="2"/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. The two solutions that make sin </a:t>
            </a:r>
            <a:r>
              <a:rPr lang="en-US" i="1">
                <a:solidFill>
                  <a:schemeClr val="tx1"/>
                </a:solidFill>
                <a:sym typeface="Symbol" pitchFamily="18" charset="2"/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= 0 would not appear.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0939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80941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80942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0"/>
            <a:ext cx="8762999" cy="10287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 Trigonometric Equation by </a:t>
            </a:r>
            <a:r>
              <a:rPr lang="en-US" sz="3200" dirty="0" smtClean="0"/>
              <a:t>Squaring </a:t>
            </a:r>
            <a:r>
              <a:rPr lang="en-US" sz="3200" dirty="0"/>
              <a:t>and Trigonometric Substitution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5562600"/>
          </a:xfrm>
        </p:spPr>
        <p:txBody>
          <a:bodyPr>
            <a:normAutofit/>
          </a:bodyPr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endParaRPr lang="en-US" sz="2800" b="1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Solve                                      over </a:t>
            </a:r>
            <a:r>
              <a:rPr lang="en-US" sz="2800" dirty="0"/>
              <a:t>the interval [0, 2</a:t>
            </a:r>
            <a:r>
              <a:rPr lang="en-US" sz="2800" dirty="0">
                <a:sym typeface="Symbol" pitchFamily="18" charset="2"/>
              </a:rPr>
              <a:t>).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</a:t>
            </a:r>
            <a:r>
              <a:rPr lang="en-US" sz="2800" b="1" dirty="0">
                <a:sym typeface="Symbol" pitchFamily="18" charset="2"/>
              </a:rPr>
              <a:t>	</a:t>
            </a:r>
            <a:endParaRPr lang="en-US" sz="2800" b="1" dirty="0" smtClean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 smtClean="0">
                <a:sym typeface="Symbol" pitchFamily="18" charset="2"/>
              </a:rPr>
              <a:t>Square </a:t>
            </a:r>
            <a:r>
              <a:rPr lang="en-US" sz="2800" dirty="0">
                <a:sym typeface="Symbol" pitchFamily="18" charset="2"/>
              </a:rPr>
              <a:t>both sides and use the </a:t>
            </a:r>
            <a:r>
              <a:rPr lang="en-US" sz="2800" dirty="0" smtClean="0">
                <a:sym typeface="Symbol" pitchFamily="18" charset="2"/>
              </a:rPr>
              <a:t>identity  1 </a:t>
            </a:r>
            <a:r>
              <a:rPr lang="en-US" sz="2800" dirty="0">
                <a:sym typeface="Symbol" pitchFamily="18" charset="2"/>
              </a:rPr>
              <a:t>+ tan</a:t>
            </a:r>
            <a:r>
              <a:rPr lang="en-US" sz="2800" baseline="30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= sec</a:t>
            </a:r>
            <a:r>
              <a:rPr lang="en-US" sz="2800" baseline="30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.</a:t>
            </a:r>
            <a:endParaRPr lang="en-US" sz="2800" b="1" dirty="0">
              <a:sym typeface="Symbol" pitchFamily="18" charset="2"/>
            </a:endParaRPr>
          </a:p>
        </p:txBody>
      </p:sp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1295400" y="1447800"/>
          <a:ext cx="2946400" cy="457200"/>
        </p:xfrm>
        <a:graphic>
          <a:graphicData uri="http://schemas.openxmlformats.org/presentationml/2006/ole">
            <p:oleObj spid="_x0000_s8194" name="Equation" r:id="rId4" imgW="2209680" imgH="342720" progId="Equation.3">
              <p:embed/>
            </p:oleObj>
          </a:graphicData>
        </a:graphic>
      </p:graphicFrame>
      <p:graphicFrame>
        <p:nvGraphicFramePr>
          <p:cNvPr id="380934" name="Object 6"/>
          <p:cNvGraphicFramePr>
            <a:graphicFrameLocks noChangeAspect="1"/>
          </p:cNvGraphicFramePr>
          <p:nvPr/>
        </p:nvGraphicFramePr>
        <p:xfrm>
          <a:off x="457200" y="4724400"/>
          <a:ext cx="2128735" cy="505838"/>
        </p:xfrm>
        <a:graphic>
          <a:graphicData uri="http://schemas.openxmlformats.org/presentationml/2006/ole">
            <p:oleObj spid="_x0000_s8195" name="Equation" r:id="rId5" imgW="1282680" imgH="30456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5181600"/>
          <a:ext cx="1812586" cy="969523"/>
        </p:xfrm>
        <a:graphic>
          <a:graphicData uri="http://schemas.openxmlformats.org/presentationml/2006/ole">
            <p:oleObj spid="_x0000_s8198" name="Equation" r:id="rId6" imgW="1091880" imgH="58392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81000" y="4114800"/>
          <a:ext cx="4594695" cy="505838"/>
        </p:xfrm>
        <a:graphic>
          <a:graphicData uri="http://schemas.openxmlformats.org/presentationml/2006/ole">
            <p:oleObj spid="_x0000_s8199" name="Equation" r:id="rId7" imgW="2768400" imgH="30456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04800" y="2895600"/>
          <a:ext cx="3119336" cy="674451"/>
        </p:xfrm>
        <a:graphic>
          <a:graphicData uri="http://schemas.openxmlformats.org/presentationml/2006/ole">
            <p:oleObj spid="_x0000_s8200" name="Equation" r:id="rId8" imgW="1879560" imgH="40608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4800" y="3581400"/>
          <a:ext cx="4194240" cy="505838"/>
        </p:xfrm>
        <a:graphic>
          <a:graphicData uri="http://schemas.openxmlformats.org/presentationml/2006/ole">
            <p:oleObj spid="_x0000_s8201" name="Equation" r:id="rId9" imgW="2527200" imgH="304560" progId="Equation.3">
              <p:embed/>
            </p:oleObj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257800" y="3124200"/>
            <a:ext cx="3657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solutions are:</a:t>
            </a:r>
          </a:p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lang="en-US" sz="2800" dirty="0" smtClean="0">
              <a:sym typeface="Symbol" pitchFamily="18" charset="2"/>
            </a:endParaRPr>
          </a:p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lang="en-US" sz="2800" dirty="0" smtClean="0">
                <a:sym typeface="Symbol" pitchFamily="18" charset="2"/>
              </a:rPr>
              <a:t>Or are they?  Check answers!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6248400" y="3581400"/>
          <a:ext cx="1625600" cy="803667"/>
        </p:xfrm>
        <a:graphic>
          <a:graphicData uri="http://schemas.openxmlformats.org/presentationml/2006/ole">
            <p:oleObj spid="_x0000_s8196" name="Equation" r:id="rId10" imgW="113004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2988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82990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82991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100013"/>
            <a:ext cx="8485188" cy="661987"/>
          </a:xfrm>
        </p:spPr>
        <p:txBody>
          <a:bodyPr>
            <a:normAutofit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Trigonometric </a:t>
            </a:r>
            <a:r>
              <a:rPr lang="en-US" sz="3200" dirty="0" smtClean="0"/>
              <a:t>Equations</a:t>
            </a:r>
            <a:endParaRPr lang="en-US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943600"/>
          </a:xfrm>
        </p:spPr>
        <p:txBody>
          <a:bodyPr>
            <a:noAutofit/>
          </a:bodyPr>
          <a:lstStyle/>
          <a:p>
            <a:pPr defTabSz="339725">
              <a:buNone/>
              <a:tabLst>
                <a:tab pos="1544638" algn="l"/>
              </a:tabLst>
            </a:pPr>
            <a:r>
              <a:rPr lang="en-US" sz="2800" dirty="0"/>
              <a:t>Solving an Equation Using a Double-Number Identity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Solve </a:t>
            </a:r>
            <a:r>
              <a:rPr lang="en-US" sz="2800" dirty="0" err="1"/>
              <a:t>cos</a:t>
            </a:r>
            <a:r>
              <a:rPr lang="en-US" sz="2800" dirty="0"/>
              <a:t> 2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over the interval [0, 2</a:t>
            </a:r>
            <a:r>
              <a:rPr lang="en-US" sz="2800" dirty="0">
                <a:sym typeface="Symbol" pitchFamily="18" charset="2"/>
              </a:rPr>
              <a:t>).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Analytic </a:t>
            </a:r>
            <a:r>
              <a:rPr lang="en-US" sz="2800" b="1" dirty="0">
                <a:sym typeface="Symbol" pitchFamily="18" charset="2"/>
              </a:rPr>
              <a:t>Solution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b="1" dirty="0" smtClean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b="1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b="1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b="1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Solving each equation yields the solution set</a:t>
            </a:r>
          </a:p>
        </p:txBody>
      </p:sp>
      <p:graphicFrame>
        <p:nvGraphicFramePr>
          <p:cNvPr id="382980" name="Object 4"/>
          <p:cNvGraphicFramePr>
            <a:graphicFrameLocks noChangeAspect="1"/>
          </p:cNvGraphicFramePr>
          <p:nvPr/>
        </p:nvGraphicFramePr>
        <p:xfrm>
          <a:off x="3124200" y="2209800"/>
          <a:ext cx="2757713" cy="522514"/>
        </p:xfrm>
        <a:graphic>
          <a:graphicData uri="http://schemas.openxmlformats.org/presentationml/2006/ole">
            <p:oleObj spid="_x0000_s9218" name="Equation" r:id="rId4" imgW="1206360" imgH="228600" progId="Equation.3">
              <p:embed/>
            </p:oleObj>
          </a:graphicData>
        </a:graphic>
      </p:graphicFrame>
      <p:graphicFrame>
        <p:nvGraphicFramePr>
          <p:cNvPr id="382981" name="Object 5"/>
          <p:cNvGraphicFramePr>
            <a:graphicFrameLocks noChangeAspect="1"/>
          </p:cNvGraphicFramePr>
          <p:nvPr/>
        </p:nvGraphicFramePr>
        <p:xfrm>
          <a:off x="1219198" y="4495799"/>
          <a:ext cx="7359329" cy="541422"/>
        </p:xfrm>
        <a:graphic>
          <a:graphicData uri="http://schemas.openxmlformats.org/presentationml/2006/ole">
            <p:oleObj spid="_x0000_s9219" name="Equation" r:id="rId5" imgW="4660560" imgH="342720" progId="Equation.3">
              <p:embed/>
            </p:oleObj>
          </a:graphicData>
        </a:graphic>
      </p:graphicFrame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6934200" y="6248400"/>
          <a:ext cx="1936376" cy="609600"/>
        </p:xfrm>
        <a:graphic>
          <a:graphicData uri="http://schemas.openxmlformats.org/presentationml/2006/ole">
            <p:oleObj spid="_x0000_s9220" name="Equation" r:id="rId6" imgW="1371600" imgH="431640" progId="Equation.3">
              <p:embed/>
            </p:oleObj>
          </a:graphicData>
        </a:graphic>
      </p:graphicFrame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1828800" y="4800600"/>
          <a:ext cx="6075947" cy="1143000"/>
        </p:xfrm>
        <a:graphic>
          <a:graphicData uri="http://schemas.openxmlformats.org/presentationml/2006/ole">
            <p:oleObj spid="_x0000_s9221" name="Equation" r:id="rId7" imgW="3848040" imgH="723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362200" y="2743200"/>
          <a:ext cx="3512455" cy="522514"/>
        </p:xfrm>
        <a:graphic>
          <a:graphicData uri="http://schemas.openxmlformats.org/presentationml/2006/ole">
            <p:oleObj spid="_x0000_s9222" name="Equation" r:id="rId8" imgW="1536480" imgH="2286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914400" y="3276600"/>
          <a:ext cx="4238174" cy="638629"/>
        </p:xfrm>
        <a:graphic>
          <a:graphicData uri="http://schemas.openxmlformats.org/presentationml/2006/ole">
            <p:oleObj spid="_x0000_s9223" name="Equation" r:id="rId9" imgW="1854000" imgH="27936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81000" y="3810000"/>
          <a:ext cx="4818743" cy="609600"/>
        </p:xfrm>
        <a:graphic>
          <a:graphicData uri="http://schemas.openxmlformats.org/presentationml/2006/ole">
            <p:oleObj spid="_x0000_s9224" name="Equation" r:id="rId10" imgW="210816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2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29" name="Picture 5" descr="09_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904999"/>
            <a:ext cx="4114800" cy="391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5033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85035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85036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00013"/>
            <a:ext cx="8394700" cy="10287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an Equation Using a Double-	Number Identity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>
            <a:normAutofit/>
          </a:bodyPr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Graphical Solution</a:t>
            </a:r>
            <a:r>
              <a:rPr lang="en-US" sz="2800" dirty="0"/>
              <a:t>	</a:t>
            </a:r>
            <a:r>
              <a:rPr lang="en-US" sz="2800" dirty="0" smtClean="0"/>
              <a:t>  Graph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 err="1"/>
              <a:t>cos</a:t>
            </a:r>
            <a:r>
              <a:rPr lang="en-US" sz="2800" dirty="0"/>
              <a:t> 2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/>
              <a:t>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in an </a:t>
            </a:r>
            <a:r>
              <a:rPr lang="en-US" sz="2800" dirty="0" smtClean="0"/>
              <a:t>appropriate </a:t>
            </a:r>
            <a:r>
              <a:rPr lang="en-US" sz="2800" dirty="0"/>
              <a:t>window, and find the </a:t>
            </a:r>
            <a:r>
              <a:rPr lang="en-US" sz="2800" i="1" dirty="0"/>
              <a:t>x</a:t>
            </a:r>
            <a:r>
              <a:rPr lang="en-US" sz="2800" dirty="0"/>
              <a:t>-intercepts.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The </a:t>
            </a:r>
            <a:r>
              <a:rPr lang="en-US" sz="2800" i="1" dirty="0"/>
              <a:t>x</a:t>
            </a:r>
            <a:r>
              <a:rPr lang="en-US" sz="2800" dirty="0"/>
              <a:t>-intercept displayed is 2.0943951, </a:t>
            </a:r>
            <a:r>
              <a:rPr lang="en-US" sz="2800" dirty="0" smtClean="0"/>
              <a:t>an approximation </a:t>
            </a:r>
            <a:r>
              <a:rPr lang="en-US" sz="2800" dirty="0"/>
              <a:t>for 2</a:t>
            </a:r>
            <a:r>
              <a:rPr lang="en-US" sz="2800" dirty="0">
                <a:sym typeface="Symbol" pitchFamily="18" charset="2"/>
              </a:rPr>
              <a:t>/3. The other two correspond to 0 </a:t>
            </a:r>
            <a:r>
              <a:rPr lang="en-US" sz="2800" dirty="0" smtClean="0">
                <a:sym typeface="Symbol" pitchFamily="18" charset="2"/>
              </a:rPr>
              <a:t>and </a:t>
            </a:r>
            <a:r>
              <a:rPr lang="en-US" sz="2800" dirty="0"/>
              <a:t>4</a:t>
            </a:r>
            <a:r>
              <a:rPr lang="en-US" sz="2800" dirty="0">
                <a:sym typeface="Symbol" pitchFamily="18" charset="2"/>
              </a:rPr>
              <a:t>/3.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1180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91182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9118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0013"/>
            <a:ext cx="8347075" cy="10287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11.5</a:t>
            </a:r>
            <a:r>
              <a:rPr lang="en-US" sz="3200" dirty="0"/>
              <a:t>	Solving an Equation Using a </a:t>
            </a:r>
            <a:r>
              <a:rPr lang="en-US" sz="3200" dirty="0" smtClean="0"/>
              <a:t>Double-Number </a:t>
            </a:r>
            <a:r>
              <a:rPr lang="en-US" sz="3200" dirty="0"/>
              <a:t>Identity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410200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Solve 4 sin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=        over the </a:t>
            </a:r>
            <a:r>
              <a:rPr lang="en-US" sz="2800" dirty="0" smtClean="0"/>
              <a:t>interval [0</a:t>
            </a:r>
            <a:r>
              <a:rPr lang="en-US" sz="2800" dirty="0"/>
              <a:t>, 2</a:t>
            </a:r>
            <a:r>
              <a:rPr lang="en-US" sz="2800" dirty="0">
                <a:sym typeface="Symbol" pitchFamily="18" charset="2"/>
              </a:rPr>
              <a:t>).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</a:t>
            </a: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/>
        </p:nvGraphicFramePr>
        <p:xfrm>
          <a:off x="4876800" y="1066800"/>
          <a:ext cx="533400" cy="457200"/>
        </p:xfrm>
        <a:graphic>
          <a:graphicData uri="http://schemas.openxmlformats.org/presentationml/2006/ole">
            <p:oleObj spid="_x0000_s11266" name="Equation" r:id="rId4" imgW="444240" imgH="380880" progId="Equation.3">
              <p:embed/>
            </p:oleObj>
          </a:graphicData>
        </a:graphic>
      </p:graphicFrame>
      <p:graphicFrame>
        <p:nvGraphicFramePr>
          <p:cNvPr id="391173" name="Object 5"/>
          <p:cNvGraphicFramePr>
            <a:graphicFrameLocks noChangeAspect="1"/>
          </p:cNvGraphicFramePr>
          <p:nvPr/>
        </p:nvGraphicFramePr>
        <p:xfrm>
          <a:off x="381000" y="2209800"/>
          <a:ext cx="2482850" cy="525780"/>
        </p:xfrm>
        <a:graphic>
          <a:graphicData uri="http://schemas.openxmlformats.org/presentationml/2006/ole">
            <p:oleObj spid="_x0000_s11267" name="Equation" r:id="rId5" imgW="1079280" imgH="228600" progId="Equation.3">
              <p:embed/>
            </p:oleObj>
          </a:graphicData>
        </a:graphic>
      </p:graphicFrame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2514600" y="3352800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Since 2 </a:t>
            </a:r>
            <a:r>
              <a:rPr lang="en-US" sz="2000" dirty="0"/>
              <a:t>sin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 err="1"/>
              <a:t>cos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= sin 2</a:t>
            </a:r>
            <a:r>
              <a:rPr lang="en-US" sz="2000" i="1" dirty="0"/>
              <a:t>x</a:t>
            </a:r>
            <a:r>
              <a:rPr lang="en-US" sz="2000" dirty="0"/>
              <a:t>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81000" y="2743200"/>
          <a:ext cx="2891790" cy="554990"/>
        </p:xfrm>
        <a:graphic>
          <a:graphicData uri="http://schemas.openxmlformats.org/presentationml/2006/ole">
            <p:oleObj spid="_x0000_s11268" name="Equation" r:id="rId6" imgW="1257120" imgH="24120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81000" y="3276600"/>
          <a:ext cx="1927860" cy="525780"/>
        </p:xfrm>
        <a:graphic>
          <a:graphicData uri="http://schemas.openxmlformats.org/presentationml/2006/ole">
            <p:oleObj spid="_x0000_s11269" name="Equation" r:id="rId7" imgW="838080" imgH="2286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81000" y="3886200"/>
          <a:ext cx="1752600" cy="993140"/>
        </p:xfrm>
        <a:graphic>
          <a:graphicData uri="http://schemas.openxmlformats.org/presentationml/2006/ole">
            <p:oleObj spid="_x0000_s11270" name="Equation" r:id="rId8" imgW="761760" imgH="431640" progId="Equation.3">
              <p:embed/>
            </p:oleObj>
          </a:graphicData>
        </a:graphic>
      </p:graphicFrame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029200" y="1782763"/>
            <a:ext cx="4114800" cy="5075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From the given domain for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0 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&lt; 2, the domain for 2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is 0  2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&lt; 4. </a:t>
            </a:r>
          </a:p>
          <a:p>
            <a:pPr marL="342900" marR="0" lvl="0" indent="-342900" algn="l" defTabSz="3397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44638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943600" y="4648200"/>
          <a:ext cx="2755900" cy="1778000"/>
        </p:xfrm>
        <a:graphic>
          <a:graphicData uri="http://schemas.openxmlformats.org/presentationml/2006/ole">
            <p:oleObj spid="_x0000_s11271" name="Equation" r:id="rId9" imgW="2755800" imgH="1777680" progId="Equation.3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6553200" y="3352800"/>
          <a:ext cx="1663700" cy="863600"/>
        </p:xfrm>
        <a:graphic>
          <a:graphicData uri="http://schemas.openxmlformats.org/presentationml/2006/ole">
            <p:oleObj spid="_x0000_s11272" name="Equation" r:id="rId10" imgW="1663560" imgH="863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197</Words>
  <Application>Microsoft Office PowerPoint</Application>
  <PresentationFormat>On-screen Show (4:3)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Chapter 11: Trigonometric Identities and Equations</vt:lpstr>
      <vt:lpstr>11.5 Trigonometric Equations</vt:lpstr>
      <vt:lpstr>11.5 Solving a Trigonometric Equation by Linear Methods</vt:lpstr>
      <vt:lpstr>11.5  Equations Solvable by Factoring</vt:lpstr>
      <vt:lpstr>11.5 Solving a Trigonometric Equation by Factoring</vt:lpstr>
      <vt:lpstr>11.5 Solving a Trigonometric Equation by Squaring and Trigonometric Substitution</vt:lpstr>
      <vt:lpstr>11.5 Trigonometric Equations</vt:lpstr>
      <vt:lpstr>11.5 Solving an Equation Using a Double- Number Identity</vt:lpstr>
      <vt:lpstr>11.5 Solving an Equation Using a Double-Number Identity</vt:lpstr>
      <vt:lpstr>11.5 Solving an Equation that Involves Squaring Both Sides</vt:lpstr>
      <vt:lpstr>11.5 Solving an Equation that Involves Squaring Both Sides</vt:lpstr>
    </vt:vector>
  </TitlesOfParts>
  <Company>College of the Desert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Trigonometric Identities and Equations</dc:title>
  <dc:creator>fmarhuenda</dc:creator>
  <cp:lastModifiedBy>fmarhuenda</cp:lastModifiedBy>
  <cp:revision>7</cp:revision>
  <dcterms:created xsi:type="dcterms:W3CDTF">2008-11-11T00:17:42Z</dcterms:created>
  <dcterms:modified xsi:type="dcterms:W3CDTF">2008-11-17T20:28:40Z</dcterms:modified>
</cp:coreProperties>
</file>